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313" r:id="rId2"/>
    <p:sldId id="275" r:id="rId3"/>
    <p:sldId id="292" r:id="rId4"/>
    <p:sldId id="291" r:id="rId5"/>
    <p:sldId id="297" r:id="rId6"/>
    <p:sldId id="294" r:id="rId7"/>
    <p:sldId id="295" r:id="rId8"/>
    <p:sldId id="311" r:id="rId9"/>
    <p:sldId id="314" r:id="rId10"/>
    <p:sldId id="303" r:id="rId11"/>
    <p:sldId id="304" r:id="rId12"/>
    <p:sldId id="305" r:id="rId13"/>
    <p:sldId id="315" r:id="rId14"/>
    <p:sldId id="316" r:id="rId15"/>
    <p:sldId id="306" r:id="rId16"/>
    <p:sldId id="307" r:id="rId17"/>
    <p:sldId id="308" r:id="rId18"/>
    <p:sldId id="309" r:id="rId19"/>
    <p:sldId id="317" r:id="rId20"/>
    <p:sldId id="287" r:id="rId21"/>
    <p:sldId id="318" r:id="rId22"/>
    <p:sldId id="283" r:id="rId23"/>
    <p:sldId id="298" r:id="rId2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2" autoAdjust="0"/>
  </p:normalViewPr>
  <p:slideViewPr>
    <p:cSldViewPr snapToGrid="0">
      <p:cViewPr varScale="1">
        <p:scale>
          <a:sx n="81" d="100"/>
          <a:sy n="81" d="100"/>
        </p:scale>
        <p:origin x="1752" y="300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Python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Textual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SQLite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 custLinFactY="100000" custLinFactNeighborX="-45" custLinFactNeighborY="17059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45" custLinFactNeighborY="-45443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 custLinFactY="100000" custLinFactNeighborX="-59" custLinFactNeighborY="17369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9" custLinFactNeighborY="-45398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 custLinFactY="100000" custLinFactNeighborX="-73" custLinFactNeighborY="169454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73" custLinFactNeighborY="-45398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Código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Documentação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3946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8124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0" y="3428432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Python</a:t>
          </a:r>
        </a:p>
      </dsp:txBody>
      <dsp:txXfrm>
        <a:off x="0" y="3428432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414006"/>
          <a:ext cx="3302514" cy="2824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84DEA-2002-4D32-8E80-70EEE05E345A}">
      <dsp:nvSpPr>
        <dsp:cNvPr id="0" name=""/>
        <dsp:cNvSpPr/>
      </dsp:nvSpPr>
      <dsp:spPr>
        <a:xfrm>
          <a:off x="3409331" y="3458324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Textual</a:t>
          </a:r>
        </a:p>
      </dsp:txBody>
      <dsp:txXfrm>
        <a:off x="3409331" y="3458324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409331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F8FA-D256-41EF-9327-52A3551D9A60}">
      <dsp:nvSpPr>
        <dsp:cNvPr id="0" name=""/>
        <dsp:cNvSpPr/>
      </dsp:nvSpPr>
      <dsp:spPr>
        <a:xfrm>
          <a:off x="6819384" y="3416276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SQLite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19384" y="3416276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819384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5708" y="739676"/>
          <a:ext cx="3299289" cy="989786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5708" y="739676"/>
        <a:ext cx="3299289" cy="989786"/>
      </dsp:txXfrm>
    </dsp:sp>
    <dsp:sp modelId="{22359DD7-1BFB-4900-BAE6-6084F2F57988}">
      <dsp:nvSpPr>
        <dsp:cNvPr id="0" name=""/>
        <dsp:cNvSpPr/>
      </dsp:nvSpPr>
      <dsp:spPr>
        <a:xfrm>
          <a:off x="1848" y="1870942"/>
          <a:ext cx="3299289" cy="2856382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sp:txBody>
      <dsp:txXfrm>
        <a:off x="1848" y="1870942"/>
        <a:ext cx="3299289" cy="2856382"/>
      </dsp:txXfrm>
    </dsp:sp>
    <dsp:sp modelId="{C4F84DEA-2002-4D32-8E80-70EEE05E345A}">
      <dsp:nvSpPr>
        <dsp:cNvPr id="0" name=""/>
        <dsp:cNvSpPr/>
      </dsp:nvSpPr>
      <dsp:spPr>
        <a:xfrm>
          <a:off x="3412892" y="701935"/>
          <a:ext cx="3299289" cy="989786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Código</a:t>
          </a:r>
        </a:p>
      </dsp:txBody>
      <dsp:txXfrm>
        <a:off x="3412892" y="701935"/>
        <a:ext cx="3299289" cy="989786"/>
      </dsp:txXfrm>
    </dsp:sp>
    <dsp:sp modelId="{4FEB85EB-D046-4CDB-8A62-BBCE260C4490}">
      <dsp:nvSpPr>
        <dsp:cNvPr id="0" name=""/>
        <dsp:cNvSpPr/>
      </dsp:nvSpPr>
      <dsp:spPr>
        <a:xfrm>
          <a:off x="3393657" y="1811890"/>
          <a:ext cx="3299289" cy="3007346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3657" y="1811890"/>
        <a:ext cx="3299289" cy="3007346"/>
      </dsp:txXfrm>
    </dsp:sp>
    <dsp:sp modelId="{49B7F8FA-D256-41EF-9327-52A3551D9A60}">
      <dsp:nvSpPr>
        <dsp:cNvPr id="0" name=""/>
        <dsp:cNvSpPr/>
      </dsp:nvSpPr>
      <dsp:spPr>
        <a:xfrm>
          <a:off x="6820076" y="695345"/>
          <a:ext cx="3299289" cy="989786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Documentação</a:t>
          </a:r>
        </a:p>
      </dsp:txBody>
      <dsp:txXfrm>
        <a:off x="6820076" y="695345"/>
        <a:ext cx="3299289" cy="989786"/>
      </dsp:txXfrm>
    </dsp:sp>
    <dsp:sp modelId="{6B5FE59C-B471-448A-AA7A-B526DCC4D4CA}">
      <dsp:nvSpPr>
        <dsp:cNvPr id="0" name=""/>
        <dsp:cNvSpPr/>
      </dsp:nvSpPr>
      <dsp:spPr>
        <a:xfrm>
          <a:off x="6791702" y="1755297"/>
          <a:ext cx="3299289" cy="3033705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sp:txBody>
      <dsp:txXfrm>
        <a:off x="6791702" y="1755297"/>
        <a:ext cx="3299289" cy="3033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17/11/2025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17/11/2025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477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5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23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8FF0-BD2F-D445-4E61-86D008BB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54A45E-C769-9352-D9A8-63EC5CE17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AE5BDF-905A-BEAB-67DE-1E22FBAB0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597DC5-BB0F-0FD1-D346-A2E9F94C1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811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2EC97-4FDA-A819-BA9C-BC58098B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549190-A300-D758-CDE8-1C12C7F61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36A3B8-2131-827C-4C2D-E8C6C9F3F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4F055E-6402-4763-EB9B-5F46246D5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4625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2629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49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487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5323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5434D-302B-A31B-BCC7-F3159671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56EF57-5799-6B2B-6FBF-F4C9307E3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6B0AE37-84EB-5FE0-F438-45576D3C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AA0EB9-B628-9D77-335C-61D987682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90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B7EF-0D8D-1D0A-B014-083E4E0F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C9AA33-1B99-E0CB-634B-A645C7FDB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25CDF2-5D80-6BC7-2A78-BF4E3DFC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CE5CA-98EC-BAEE-61A3-A01BAF0B1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48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32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0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Projeto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Integrador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(PI)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8203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4176EE6-B2BE-4E9D-8F39-1384731CF1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7860" y="5685786"/>
            <a:ext cx="4375150" cy="3891067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Cresci – </a:t>
            </a:r>
            <a:r>
              <a:rPr lang="pt-BR" dirty="0" err="1">
                <a:solidFill>
                  <a:schemeClr val="bg1"/>
                </a:solidFill>
              </a:rPr>
              <a:t>Conselhore</a:t>
            </a:r>
            <a:r>
              <a:rPr lang="pt-BR" dirty="0">
                <a:solidFill>
                  <a:schemeClr val="bg1"/>
                </a:solidFill>
              </a:rPr>
              <a:t> regional de corretores de </a:t>
            </a:r>
            <a:r>
              <a:rPr lang="pt-BR" dirty="0" err="1">
                <a:solidFill>
                  <a:schemeClr val="bg1"/>
                </a:solidFill>
              </a:rPr>
              <a:t>imoveis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0807054C-E94F-798D-40F7-A7F0A16BE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" y="0"/>
            <a:ext cx="118067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318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07774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Telas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B38DA3-2964-4836-88D8-DA6DF4F4C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AA4F9E5-58B6-FB26-9873-F60BAE6B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930"/>
            <a:ext cx="11807950" cy="62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55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593C789-0288-8900-ED1A-EDF93828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185D-EF4A-3745-E91F-96B008B8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0FB48E6A-A28B-BADF-5424-23139210EB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D08B5A26-B762-CEE6-E8AB-D9AA72DAFE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59CB28E-635D-0B1F-4384-16A4241059BA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C16910E-B98A-9A61-2426-1B62357C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7366-1AC4-A5B7-CC94-D47B35281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99681320-854E-8E84-A646-CBA4E4D63E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2E058AE-FA9C-DE20-9325-8DEDBCFE90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98DFDF-7886-07B2-C007-9AB3E9B6EF7E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8082CFF-CC64-83B9-93D7-94917952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7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DD4E463-7B05-96BB-B9CB-A55F2FCD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F9BE35-6BBC-4124-BD08-394A9105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77" b="5218"/>
          <a:stretch>
            <a:fillRect/>
          </a:stretch>
        </p:blipFill>
        <p:spPr>
          <a:xfrm>
            <a:off x="0" y="0"/>
            <a:ext cx="11807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0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D268BA-9F82-4257-9204-9AE129B0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9" b="5859"/>
          <a:stretch>
            <a:fillRect/>
          </a:stretch>
        </p:blipFill>
        <p:spPr>
          <a:xfrm>
            <a:off x="0" y="0"/>
            <a:ext cx="1180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3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B3D0396-7774-17D1-CE5C-8A016063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15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ED441-788C-B870-0077-55A2A249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E5F040E-3C8C-46C6-B5AE-E678BC07F4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167BDC0-0121-81AA-2C66-8F88A2155E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4BAD05-A16A-3560-EA8D-D57F230399AC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50AA1EB-6028-C523-496D-D2B4F981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807951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36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r>
              <a:rPr lang="pt-BR" dirty="0">
                <a:solidFill>
                  <a:schemeClr val="bg1"/>
                </a:solidFill>
              </a:rPr>
              <a:t>Sumário</a:t>
            </a: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940" y="1531264"/>
            <a:ext cx="4834517" cy="2774361"/>
          </a:xfrm>
        </p:spPr>
        <p:txBody>
          <a:bodyPr rtlCol="0"/>
          <a:lstStyle/>
          <a:p>
            <a:r>
              <a:rPr lang="pt-BR" sz="1400" dirty="0">
                <a:solidFill>
                  <a:schemeClr val="bg1"/>
                </a:solidFill>
              </a:rPr>
              <a:t>Introdução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Sobre o Projeto / Visão Geral do Produto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Por quê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Público-alvo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Objetivo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Tecnologias Utilizadas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Cronograma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Entidades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Diagramas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Telas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1219990"/>
            <a:ext cx="11439566" cy="5316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10" y="579827"/>
            <a:ext cx="6690130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20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6929716"/>
              </p:ext>
            </p:extLst>
          </p:nvPr>
        </p:nvGraphicFramePr>
        <p:xfrm>
          <a:off x="405044" y="1330862"/>
          <a:ext cx="11019018" cy="4793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1932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44708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Eu escolhi o tema do projeto. Inicialmente, eu havia decidido criar um sistema para uma loja de eletrônicos.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DEZ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Decidi quais seriam as entidades do projeto — as entidades que futuramente se tornariam classes no código.</a:t>
                      </a:r>
                      <a:br>
                        <a:rPr lang="pt-BR" dirty="0">
                          <a:solidFill>
                            <a:schemeClr val="bg1"/>
                          </a:solidFill>
                        </a:rPr>
                      </a:b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Naquele momento, as entidades planejadas eram algo como: produto, cliente, venda, entre outras.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FEV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Criei diagramas para planejar melhor o projeto., diagramas de uso por exemplo onde mostrava que haveria um usuário administrador que realizaria os cadastros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escrever o código criando as classes de entidade usando JAVA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ABR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Continuei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trabalhando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no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código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AFED-ECCB-E08B-1DBB-87807E6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A6A7CCBC-C32D-CF89-6125-A543E3CBCBD0}"/>
              </a:ext>
            </a:extLst>
          </p:cNvPr>
          <p:cNvSpPr/>
          <p:nvPr/>
        </p:nvSpPr>
        <p:spPr>
          <a:xfrm>
            <a:off x="-83127" y="884901"/>
            <a:ext cx="11758657" cy="5973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511FE4-502E-E424-D552-36CB9F2E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16" y="199874"/>
            <a:ext cx="7105767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651B24-D42D-7670-ADA4-5F3805C8AE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367BD2FB-AF0B-CC63-00EC-B98286BCA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21</a:t>
            </a:fld>
            <a:endParaRPr lang="pt-BR"/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805CB17D-D937-EEE2-F19F-12D766FE0A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750546"/>
              </p:ext>
            </p:extLst>
          </p:nvPr>
        </p:nvGraphicFramePr>
        <p:xfrm>
          <a:off x="487034" y="1168366"/>
          <a:ext cx="10618333" cy="5406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2043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176290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MAI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Fiz mais diagramas e esboços de como seria a interface do programa.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Comecei a programar a interface.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8294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Modelei o banco de dados com base nos diagramas que havia feito.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SET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implementar o banco de dados conectando-o ao código que eu havia escrito.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1466869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OUT-NOV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Decidi mudar o projeto da Loja para um sistema para uma imobiliária. Estou trabalhando para melhorar a implementação da interface e começar a documentação do projeto.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143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979001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23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5095396" y="2488910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42" y="2545048"/>
            <a:ext cx="61806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3" y="878987"/>
            <a:ext cx="5048250" cy="1128519"/>
          </a:xfrm>
        </p:spPr>
        <p:txBody>
          <a:bodyPr rtlCol="0"/>
          <a:lstStyle/>
          <a:p>
            <a:r>
              <a:rPr lang="pt-BR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Meu nome é Lucas Augusto Hartmann, tenho 22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Sou estudante de Desenvolvimento de Sistemas no Senac Tech desde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Comecei a estudar programação por conta própria em 2020</a:t>
            </a:r>
            <a:r>
              <a:rPr lang="pt-BR" dirty="0"/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4B6AC5-9B42-441D-AFFD-7B1DB10D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60" y="2088258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70" y="794640"/>
            <a:ext cx="4529667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Sobre o projeto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projeto é um sistema para imobiliária, desenvolvido para gerenciar imóveis, clientes e funcionários.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Também permite visualizar informações da empresa, como faturamento, quantidade de clientes, número de funcionários e outros dados relevantes.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Além disso, o sistema pode ser acessado por clientes, que podem consultar os imóveis disponíveis e iniciar o processo de compra ou aluguel.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1420E9-F46C-43FC-A61C-4C975C34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613"/>
            <a:ext cx="4419980" cy="34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884980"/>
            <a:ext cx="4097867" cy="1128519"/>
          </a:xfrm>
        </p:spPr>
        <p:txBody>
          <a:bodyPr rtlCol="0"/>
          <a:lstStyle/>
          <a:p>
            <a:r>
              <a:rPr lang="pt-BR" sz="3600" dirty="0">
                <a:solidFill>
                  <a:schemeClr val="bg1"/>
                </a:solidFill>
              </a:rPr>
              <a:t>PORQUÊ</a:t>
            </a:r>
            <a:br>
              <a:rPr lang="pt-BR" sz="3600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428" y="1100562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trabalho em uma imobiliária, utilizando o sistema interno para cadastrar imóveis, clientes, proprietários e criar anúncios dos imóveis.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sistema da imobiliária em que trabalho possui muitos problemas, o que me motivou a buscar soluções melhores.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nunca havia desenvolvido um sistema para imobiliária antes, mas muitas empresas possuem sistemas próprios e grande parte deles compartilha funcionalidades em comum, como cadastro de produtos e clientes.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Por isso, ao criar um sistema imobiliário, ganho experiência prática em algo relevante e valorizado no mercado</a:t>
            </a:r>
            <a:r>
              <a:rPr lang="pt-BR" dirty="0"/>
              <a:t>, o que pode chamar a atenção de empresas no futuro.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F7EDA0-B2B2-4940-8B36-6F4BC3DF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9" y="2094251"/>
            <a:ext cx="4249313" cy="35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16" y="890104"/>
            <a:ext cx="4428067" cy="1128519"/>
          </a:xfrm>
        </p:spPr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Público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alvo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Imobiliárias.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Qualquer empresa que possa se interessar por um sistema, especialmente empresas de pequeno porte.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200B7-6E43-4C52-BDCD-18D19500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01" y="2099375"/>
            <a:ext cx="4465899" cy="31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914939"/>
            <a:ext cx="3911600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Utilizar minha experiência com o software da imobiliária onde trabalho para criar um sistema que resolva os problemas que observei.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Desenvolver o melhor programa que já fiz até agora.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Impressionar empresas que possam se interessar em ter seu próprio sistema, ou empresas que já possuem um sistema e precisam de alguém para realizar manutenção ou gerenciar cadastros.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4FC162-FD8A-4007-AEDA-A6CFCDB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2105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9027839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Tecnologias usadas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30B010-51B7-4AC2-82A9-8957BB962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206" y="1755226"/>
            <a:ext cx="2707959" cy="26853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6D238-95EA-4A56-B9A1-2C1E83170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6311" y="2382385"/>
            <a:ext cx="3070346" cy="1526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3F40E8F-7154-454A-9720-07D7F5BC10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980" y="2562344"/>
            <a:ext cx="2405915" cy="10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0" y="1130659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Usuários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1857" y="313644"/>
            <a:ext cx="6838018" cy="3891067"/>
          </a:xfrm>
        </p:spPr>
        <p:txBody>
          <a:bodyPr rtlCol="0"/>
          <a:lstStyle/>
          <a:p>
            <a:r>
              <a:rPr lang="pt-BR" sz="1600" b="1" dirty="0">
                <a:solidFill>
                  <a:schemeClr val="bg1"/>
                </a:solidFill>
              </a:rPr>
              <a:t>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vendas e aluguéis.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Captador / 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imóveis, proprietários e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imóveis, proprietários e clientes cadastrados.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Gerente: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dados da imobiliária (faturamento, quantidade de clientes, quantidade de funcionários,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cadastros.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Pode, possivelmente, cadastrar corretores.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Administrador: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gerentes, corretores e captadores.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todos os cadastros.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8EEAE6-3F44-44AC-991F-376D9F98D0FE}"/>
              </a:ext>
            </a:extLst>
          </p:cNvPr>
          <p:cNvSpPr txBox="1"/>
          <p:nvPr/>
        </p:nvSpPr>
        <p:spPr>
          <a:xfrm>
            <a:off x="76200" y="2259178"/>
            <a:ext cx="4428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Cliente: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os imóveis da imobiliária.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o processo de compra ou aluguel.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salvar imóveis como favoritos.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contato com um corretor.</a:t>
            </a:r>
          </a:p>
        </p:txBody>
      </p:sp>
    </p:spTree>
    <p:extLst>
      <p:ext uri="{BB962C8B-B14F-4D97-AF65-F5344CB8AC3E}">
        <p14:creationId xmlns:p14="http://schemas.microsoft.com/office/powerpoint/2010/main" val="3126719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500</TotalTime>
  <Words>868</Words>
  <Application>Microsoft Office PowerPoint</Application>
  <PresentationFormat>Widescreen</PresentationFormat>
  <Paragraphs>156</Paragraphs>
  <Slides>23</Slides>
  <Notes>23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Avenir Next LT Pro</vt:lpstr>
      <vt:lpstr>Calibri</vt:lpstr>
      <vt:lpstr>Tema do Office</vt:lpstr>
      <vt:lpstr>Projeto Integrador (PI)</vt:lpstr>
      <vt:lpstr>Sumário</vt:lpstr>
      <vt:lpstr>Introdução</vt:lpstr>
      <vt:lpstr>Sobre o projeto</vt:lpstr>
      <vt:lpstr>PORQUÊ </vt:lpstr>
      <vt:lpstr>Público alvo</vt:lpstr>
      <vt:lpstr>Objetivo</vt:lpstr>
      <vt:lpstr>Tecnologias usadas</vt:lpstr>
      <vt:lpstr>Usuários</vt:lpstr>
      <vt:lpstr>Apresentação do PowerPoint</vt:lpstr>
      <vt:lpstr>Telas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Próximos passos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28</cp:revision>
  <dcterms:created xsi:type="dcterms:W3CDTF">2025-11-04T13:02:39Z</dcterms:created>
  <dcterms:modified xsi:type="dcterms:W3CDTF">2025-11-17T05:41:26Z</dcterms:modified>
</cp:coreProperties>
</file>